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6"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6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EDA1539-8A4F-43FB-AA30-FE629E41BD75}" type="datetimeFigureOut">
              <a:rPr lang="en-US" smtClean="0"/>
              <a:pPr/>
              <a:t>5/1/2011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CA14A3F-42DF-44E8-9BDE-A9C4ADD6BE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A14A3F-42DF-44E8-9BDE-A9C4ADD6BE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A14A3F-42DF-44E8-9BDE-A9C4ADD6BE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A14A3F-42DF-44E8-9BDE-A9C4ADD6BE0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A14A3F-42DF-44E8-9BDE-A9C4ADD6BE0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A14A3F-42DF-44E8-9BDE-A9C4ADD6BE0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A14A3F-42DF-44E8-9BDE-A9C4ADD6BE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A14A3F-42DF-44E8-9BDE-A9C4ADD6BE0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EDA1539-8A4F-43FB-AA30-FE629E41BD75}" type="datetimeFigureOut">
              <a:rPr lang="en-US" smtClean="0"/>
              <a:pPr/>
              <a:t>5/1/2011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CA14A3F-42DF-44E8-9BDE-A9C4ADD6BE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EDA1539-8A4F-43FB-AA30-FE629E41BD75}" type="datetimeFigureOut">
              <a:rPr lang="en-US" smtClean="0"/>
              <a:pPr/>
              <a:t>5/1/2011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A14A3F-42DF-44E8-9BDE-A9C4ADD6BE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EDA1539-8A4F-43FB-AA30-FE629E41BD75}" type="datetimeFigureOut">
              <a:rPr lang="en-US" smtClean="0"/>
              <a:pPr/>
              <a:t>5/1/2011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CA14A3F-42DF-44E8-9BDE-A9C4ADD6BE0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EDA1539-8A4F-43FB-AA30-FE629E41BD75}" type="datetimeFigureOut">
              <a:rPr lang="en-US" smtClean="0"/>
              <a:pPr/>
              <a:t>5/1/2011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CA14A3F-42DF-44E8-9BDE-A9C4ADD6BE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5867400" cy="914400"/>
          </a:xfrm>
        </p:spPr>
        <p:txBody>
          <a:bodyPr/>
          <a:lstStyle/>
          <a:p>
            <a:r>
              <a:rPr lang="en-US" dirty="0" smtClean="0"/>
              <a:t>Module : 2/2</a:t>
            </a:r>
            <a:endParaRPr lang="en-US" dirty="0"/>
          </a:p>
        </p:txBody>
      </p:sp>
      <p:sp>
        <p:nvSpPr>
          <p:cNvPr id="3" name="Subtitle 2"/>
          <p:cNvSpPr>
            <a:spLocks noGrp="1"/>
          </p:cNvSpPr>
          <p:nvPr>
            <p:ph type="subTitle" idx="1"/>
          </p:nvPr>
        </p:nvSpPr>
        <p:spPr>
          <a:xfrm>
            <a:off x="609600" y="0"/>
            <a:ext cx="8153400" cy="6172200"/>
          </a:xfrm>
          <a:solidFill>
            <a:schemeClr val="bg2">
              <a:lumMod val="90000"/>
            </a:schemeClr>
          </a:solidFill>
          <a:ln>
            <a:solidFill>
              <a:schemeClr val="accent2">
                <a:lumMod val="20000"/>
                <a:lumOff val="80000"/>
              </a:schemeClr>
            </a:solidFill>
          </a:ln>
        </p:spPr>
        <p:txBody>
          <a:bodyPr/>
          <a:lstStyle/>
          <a:p>
            <a:endParaRPr lang="en-US" dirty="0" smtClean="0"/>
          </a:p>
          <a:p>
            <a:endParaRPr lang="en-US" dirty="0" smtClean="0"/>
          </a:p>
          <a:p>
            <a:r>
              <a:rPr lang="en-US" dirty="0" smtClean="0"/>
              <a:t>Module: 2 /2</a:t>
            </a:r>
          </a:p>
          <a:p>
            <a:r>
              <a:rPr lang="en-US" dirty="0" err="1" smtClean="0"/>
              <a:t>Class:VII</a:t>
            </a:r>
            <a:endParaRPr lang="en-US" dirty="0" smtClean="0"/>
          </a:p>
          <a:p>
            <a:r>
              <a:rPr lang="en-US" dirty="0" smtClean="0"/>
              <a:t>Subject: English(Honeycomb)</a:t>
            </a:r>
          </a:p>
          <a:p>
            <a:r>
              <a:rPr lang="en-US" dirty="0" smtClean="0"/>
              <a:t>Chapter: 3 Gopal and the </a:t>
            </a:r>
            <a:r>
              <a:rPr lang="en-US" dirty="0" err="1" smtClean="0"/>
              <a:t>Hilsa</a:t>
            </a:r>
            <a:r>
              <a:rPr lang="en-US" dirty="0" smtClean="0"/>
              <a:t> </a:t>
            </a:r>
            <a:r>
              <a:rPr lang="en-US" dirty="0" smtClean="0"/>
              <a:t>fish</a:t>
            </a:r>
          </a:p>
          <a:p>
            <a:r>
              <a:rPr lang="en-US" dirty="0" smtClean="0"/>
              <a:t>Name of the Teacher: Mrs. Eva </a:t>
            </a:r>
            <a:r>
              <a:rPr lang="en-US" dirty="0" err="1" smtClean="0"/>
              <a:t>Guria</a:t>
            </a:r>
            <a:endParaRPr lang="en-US" dirty="0" smtClean="0"/>
          </a:p>
          <a:p>
            <a:r>
              <a:rPr lang="en-US" dirty="0" smtClean="0"/>
              <a:t>Name of the School: AECS, </a:t>
            </a:r>
            <a:r>
              <a:rPr lang="en-US" smtClean="0"/>
              <a:t>Narwapahar</a:t>
            </a:r>
            <a:endParaRPr lang="en-US" dirty="0" smtClean="0"/>
          </a:p>
        </p:txBody>
      </p:sp>
      <p:pic>
        <p:nvPicPr>
          <p:cNvPr id="1026" name="Picture 2" descr="C:\Users\home\Desktop\images (21).jpeg"/>
          <p:cNvPicPr>
            <a:picLocks noChangeAspect="1" noChangeArrowheads="1"/>
          </p:cNvPicPr>
          <p:nvPr/>
        </p:nvPicPr>
        <p:blipFill>
          <a:blip r:embed="rId2"/>
          <a:srcRect/>
          <a:stretch>
            <a:fillRect/>
          </a:stretch>
        </p:blipFill>
        <p:spPr bwMode="auto">
          <a:xfrm>
            <a:off x="1981200" y="1219200"/>
            <a:ext cx="1409700" cy="1028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28600"/>
            <a:ext cx="8001000" cy="762000"/>
          </a:xfrm>
          <a:solidFill>
            <a:srgbClr val="FFC000"/>
          </a:solidFill>
          <a:ln>
            <a:solidFill>
              <a:srgbClr val="00B050"/>
            </a:solidFill>
          </a:ln>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3100" dirty="0" smtClean="0"/>
              <a:t>Gopal wins the challenge</a:t>
            </a:r>
            <a:r>
              <a:rPr lang="en-US" dirty="0" smtClean="0"/>
              <a:t/>
            </a:r>
            <a:br>
              <a:rPr lang="en-US" dirty="0" smtClean="0"/>
            </a:br>
            <a:r>
              <a:rPr lang="en-US" sz="2200" dirty="0" smtClean="0"/>
              <a:t>The king finally remembered the challenge he had thrown to Gopal. He was very happy that Gopal had achieved the impossible </a:t>
            </a:r>
            <a:r>
              <a:rPr lang="en-US" sz="2200" dirty="0" err="1" smtClean="0"/>
              <a:t>task.Gopal</a:t>
            </a:r>
            <a:r>
              <a:rPr lang="en-US" sz="2200" dirty="0" smtClean="0"/>
              <a:t> won the heart of the king and proved that he was a brilliant courtier.</a:t>
            </a:r>
            <a:endParaRPr lang="en-US" sz="2200" dirty="0"/>
          </a:p>
        </p:txBody>
      </p:sp>
      <p:pic>
        <p:nvPicPr>
          <p:cNvPr id="3074" name="Picture 2" descr="C:\Users\home\Desktop\images (7).jpeg"/>
          <p:cNvPicPr>
            <a:picLocks noGrp="1" noChangeAspect="1" noChangeArrowheads="1"/>
          </p:cNvPicPr>
          <p:nvPr>
            <p:ph idx="1"/>
          </p:nvPr>
        </p:nvPicPr>
        <p:blipFill>
          <a:blip r:embed="rId2"/>
          <a:srcRect/>
          <a:stretch>
            <a:fillRect/>
          </a:stretch>
        </p:blipFill>
        <p:spPr bwMode="auto">
          <a:xfrm>
            <a:off x="914400" y="2514600"/>
            <a:ext cx="7848600" cy="4343400"/>
          </a:xfrm>
          <a:prstGeom prst="rect">
            <a:avLst/>
          </a:prstGeom>
          <a:solidFill>
            <a:srgbClr val="FFC000"/>
          </a:solidFill>
          <a:ln>
            <a:solidFill>
              <a:srgbClr val="FFC000"/>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5122" name="Picture 2" descr="C:\Users\home\Desktop\images (21).jpeg"/>
          <p:cNvPicPr>
            <a:picLocks noGrp="1" noChangeAspect="1" noChangeArrowheads="1"/>
          </p:cNvPicPr>
          <p:nvPr>
            <p:ph idx="1"/>
          </p:nvPr>
        </p:nvPicPr>
        <p:blipFill>
          <a:blip r:embed="rId2"/>
          <a:srcRect/>
          <a:stretch>
            <a:fillRect/>
          </a:stretch>
        </p:blipFill>
        <p:spPr bwMode="auto">
          <a:xfrm>
            <a:off x="4648200" y="228600"/>
            <a:ext cx="2895600" cy="2041161"/>
          </a:xfrm>
          <a:prstGeom prst="rect">
            <a:avLst/>
          </a:prstGeom>
          <a:noFill/>
        </p:spPr>
      </p:pic>
      <p:pic>
        <p:nvPicPr>
          <p:cNvPr id="1026" name="Picture 2"/>
          <p:cNvPicPr>
            <a:picLocks noChangeAspect="1" noChangeArrowheads="1"/>
          </p:cNvPicPr>
          <p:nvPr/>
        </p:nvPicPr>
        <p:blipFill>
          <a:blip r:embed="rId3"/>
          <a:srcRect/>
          <a:stretch>
            <a:fillRect/>
          </a:stretch>
        </p:blipFill>
        <p:spPr bwMode="auto">
          <a:xfrm>
            <a:off x="1371600" y="2209800"/>
            <a:ext cx="6176060" cy="3810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a:ln>
            <a:solidFill>
              <a:schemeClr val="bg2">
                <a:lumMod val="50000"/>
              </a:schemeClr>
            </a:solidFill>
          </a:ln>
        </p:spPr>
        <p:txBody>
          <a:bodyPr/>
          <a:lstStyle/>
          <a:p>
            <a:endParaRPr lang="en-US" dirty="0" smtClean="0"/>
          </a:p>
          <a:p>
            <a:r>
              <a:rPr lang="en-US" dirty="0" smtClean="0"/>
              <a:t>Who was Gopal?</a:t>
            </a:r>
          </a:p>
          <a:p>
            <a:r>
              <a:rPr lang="en-US" dirty="0" smtClean="0"/>
              <a:t>Why was the king angry?</a:t>
            </a:r>
          </a:p>
          <a:p>
            <a:r>
              <a:rPr lang="en-US" dirty="0" smtClean="0"/>
              <a:t>What was the challenge given to Gopal?</a:t>
            </a:r>
          </a:p>
          <a:p>
            <a:r>
              <a:rPr lang="en-US" dirty="0" smtClean="0"/>
              <a:t>What preparation did Gopal make to complete his challenge? </a:t>
            </a:r>
            <a:endParaRPr lang="en-US" dirty="0"/>
          </a:p>
        </p:txBody>
      </p:sp>
      <p:sp>
        <p:nvSpPr>
          <p:cNvPr id="2" name="Title 1"/>
          <p:cNvSpPr>
            <a:spLocks noGrp="1"/>
          </p:cNvSpPr>
          <p:nvPr>
            <p:ph type="title"/>
          </p:nvPr>
        </p:nvSpPr>
        <p:spPr>
          <a:solidFill>
            <a:schemeClr val="accent4">
              <a:lumMod val="60000"/>
              <a:lumOff val="40000"/>
            </a:schemeClr>
          </a:solidFill>
          <a:ln>
            <a:solidFill>
              <a:schemeClr val="accent1">
                <a:lumMod val="60000"/>
                <a:lumOff val="40000"/>
              </a:schemeClr>
            </a:solidFill>
          </a:ln>
        </p:spPr>
        <p:txBody>
          <a:bodyPr/>
          <a:lstStyle/>
          <a:p>
            <a:r>
              <a:rPr lang="en-US" dirty="0" err="1" smtClean="0"/>
              <a:t>Recaptulation</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ome\Desktop\images (11).jpeg"/>
          <p:cNvPicPr>
            <a:picLocks noGrp="1" noChangeAspect="1" noChangeArrowheads="1"/>
          </p:cNvPicPr>
          <p:nvPr>
            <p:ph idx="1"/>
          </p:nvPr>
        </p:nvPicPr>
        <p:blipFill>
          <a:blip r:embed="rId2"/>
          <a:srcRect/>
          <a:stretch>
            <a:fillRect/>
          </a:stretch>
        </p:blipFill>
        <p:spPr bwMode="auto">
          <a:xfrm>
            <a:off x="304800" y="2793389"/>
            <a:ext cx="7620000" cy="4064611"/>
          </a:xfrm>
          <a:prstGeom prst="rect">
            <a:avLst/>
          </a:prstGeom>
          <a:solidFill>
            <a:schemeClr val="accent3">
              <a:lumMod val="60000"/>
              <a:lumOff val="40000"/>
            </a:schemeClr>
          </a:solidFill>
          <a:ln>
            <a:solidFill>
              <a:schemeClr val="accent3">
                <a:lumMod val="75000"/>
              </a:schemeClr>
            </a:solidFill>
          </a:ln>
        </p:spPr>
      </p:pic>
      <p:sp>
        <p:nvSpPr>
          <p:cNvPr id="2" name="Title 1"/>
          <p:cNvSpPr>
            <a:spLocks noGrp="1"/>
          </p:cNvSpPr>
          <p:nvPr>
            <p:ph type="title"/>
          </p:nvPr>
        </p:nvSpPr>
        <p:spPr>
          <a:xfrm>
            <a:off x="457200" y="533400"/>
            <a:ext cx="8229600" cy="685800"/>
          </a:xfrm>
          <a:solidFill>
            <a:schemeClr val="accent2">
              <a:lumMod val="40000"/>
              <a:lumOff val="60000"/>
            </a:schemeClr>
          </a:solidFill>
          <a:ln>
            <a:solidFill>
              <a:schemeClr val="tx2">
                <a:lumMod val="75000"/>
              </a:schemeClr>
            </a:solidFill>
          </a:ln>
        </p:spPr>
        <p:txBody>
          <a:bodyPr>
            <a:normAutofit fontScale="90000"/>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100" dirty="0" smtClean="0"/>
              <a:t/>
            </a:r>
            <a:br>
              <a:rPr lang="en-US" sz="3100" dirty="0" smtClean="0"/>
            </a:br>
            <a:r>
              <a:rPr lang="en-US" sz="3100" dirty="0" smtClean="0"/>
              <a:t>		</a:t>
            </a:r>
            <a:r>
              <a:rPr lang="en-US" sz="3200" dirty="0" smtClean="0"/>
              <a:t> </a:t>
            </a:r>
            <a:r>
              <a:rPr lang="en-US" sz="3200" dirty="0" err="1" smtClean="0"/>
              <a:t>Gopal’s</a:t>
            </a:r>
            <a:r>
              <a:rPr lang="en-US" sz="3200" dirty="0" smtClean="0"/>
              <a:t> wife Reaction </a:t>
            </a:r>
            <a:br>
              <a:rPr lang="en-US" sz="3200" dirty="0" smtClean="0"/>
            </a:br>
            <a:r>
              <a:rPr lang="en-US" sz="3200" dirty="0"/>
              <a:t/>
            </a:r>
            <a:br>
              <a:rPr lang="en-US" sz="3200" dirty="0"/>
            </a:br>
            <a:r>
              <a:rPr lang="en-US" sz="2200" dirty="0" err="1" smtClean="0"/>
              <a:t>Gopal’s</a:t>
            </a:r>
            <a:r>
              <a:rPr lang="en-US" sz="2200" dirty="0" smtClean="0"/>
              <a:t> wife got worried to see him dressed in disgraceful </a:t>
            </a:r>
            <a:r>
              <a:rPr lang="en-US" sz="2200" dirty="0" err="1" smtClean="0"/>
              <a:t>manner.she</a:t>
            </a:r>
            <a:r>
              <a:rPr lang="en-US" sz="2200" dirty="0" smtClean="0"/>
              <a:t> thought that her husband has gone out of mind.  She tried to stop him but Gopal went out of the house.</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153400" cy="4983163"/>
          </a:xfrm>
        </p:spPr>
        <p:txBody>
          <a:bodyPr>
            <a:normAutofit/>
          </a:bodyPr>
          <a:lstStyle/>
          <a:p>
            <a:r>
              <a:rPr lang="en-US" sz="2400" dirty="0" smtClean="0"/>
              <a:t>When Gopal reached to market. Every body looked at Gopal because of his peculiar appearance. They found  him comical.</a:t>
            </a:r>
            <a:endParaRPr lang="en-US" sz="2400" dirty="0"/>
          </a:p>
        </p:txBody>
      </p:sp>
      <p:sp>
        <p:nvSpPr>
          <p:cNvPr id="2" name="Title 1"/>
          <p:cNvSpPr>
            <a:spLocks noGrp="1"/>
          </p:cNvSpPr>
          <p:nvPr>
            <p:ph type="title"/>
          </p:nvPr>
        </p:nvSpPr>
        <p:spPr>
          <a:xfrm>
            <a:off x="457200" y="304800"/>
            <a:ext cx="8229600" cy="868362"/>
          </a:xfrm>
          <a:solidFill>
            <a:schemeClr val="accent1">
              <a:lumMod val="40000"/>
              <a:lumOff val="60000"/>
            </a:schemeClr>
          </a:solidFill>
          <a:ln>
            <a:solidFill>
              <a:schemeClr val="tx2">
                <a:lumMod val="60000"/>
                <a:lumOff val="40000"/>
              </a:schemeClr>
            </a:solidFill>
          </a:ln>
        </p:spPr>
        <p:txBody>
          <a:bodyPr>
            <a:normAutofit/>
          </a:bodyPr>
          <a:lstStyle/>
          <a:p>
            <a:r>
              <a:rPr lang="en-US" sz="2800" dirty="0" smtClean="0"/>
              <a:t>		Gopal Goes to Market </a:t>
            </a:r>
            <a:r>
              <a:rPr lang="en-US" sz="2800" dirty="0"/>
              <a:t>.</a:t>
            </a:r>
          </a:p>
        </p:txBody>
      </p:sp>
      <p:pic>
        <p:nvPicPr>
          <p:cNvPr id="2050" name="Picture 2" descr="C:\Users\home\Desktop\images (2).jpeg"/>
          <p:cNvPicPr>
            <a:picLocks noChangeAspect="1" noChangeArrowheads="1"/>
          </p:cNvPicPr>
          <p:nvPr/>
        </p:nvPicPr>
        <p:blipFill>
          <a:blip r:embed="rId2"/>
          <a:srcRect/>
          <a:stretch>
            <a:fillRect/>
          </a:stretch>
        </p:blipFill>
        <p:spPr bwMode="auto">
          <a:xfrm>
            <a:off x="394362" y="2362200"/>
            <a:ext cx="8292438" cy="4190365"/>
          </a:xfrm>
          <a:prstGeom prst="rect">
            <a:avLst/>
          </a:prstGeom>
          <a:solidFill>
            <a:schemeClr val="accent4">
              <a:lumMod val="75000"/>
            </a:schemeClr>
          </a:solidFill>
          <a:ln>
            <a:solidFill>
              <a:schemeClr val="accent6">
                <a:lumMod val="75000"/>
              </a:schemeClr>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8382000" cy="685800"/>
          </a:xfrm>
          <a:solidFill>
            <a:schemeClr val="accent2">
              <a:lumMod val="60000"/>
              <a:lumOff val="40000"/>
            </a:schemeClr>
          </a:solidFill>
          <a:ln>
            <a:solidFill>
              <a:schemeClr val="accent3">
                <a:lumMod val="60000"/>
                <a:lumOff val="40000"/>
              </a:schemeClr>
            </a:solidFill>
          </a:ln>
        </p:spPr>
        <p:txBody>
          <a:bodyPr>
            <a:normAutofit fontScale="90000"/>
          </a:bodyPr>
          <a:lstStyle/>
          <a:p>
            <a:r>
              <a:rPr lang="en-US" dirty="0" smtClean="0"/>
              <a:t/>
            </a:r>
            <a:br>
              <a:rPr lang="en-US" dirty="0" smtClean="0"/>
            </a:br>
            <a:r>
              <a:rPr lang="en-US" dirty="0" smtClean="0"/>
              <a:t/>
            </a:r>
            <a:br>
              <a:rPr lang="en-US" dirty="0" smtClean="0"/>
            </a:br>
            <a:r>
              <a:rPr lang="en-US" dirty="0" smtClean="0"/>
              <a:t> 		</a:t>
            </a:r>
            <a:r>
              <a:rPr lang="en-US" sz="3100" dirty="0" smtClean="0"/>
              <a:t>Gopal buys the Hilsa </a:t>
            </a:r>
            <a:br>
              <a:rPr lang="en-US" sz="3100" dirty="0" smtClean="0"/>
            </a:br>
            <a:r>
              <a:rPr lang="en-US" sz="3100" dirty="0" smtClean="0"/>
              <a:t/>
            </a:r>
            <a:br>
              <a:rPr lang="en-US" sz="3100" dirty="0" smtClean="0"/>
            </a:br>
            <a:r>
              <a:rPr lang="en-US" sz="2000" dirty="0" smtClean="0"/>
              <a:t>Gopal brought the Hilsa fish and started walking towards the palace. Everybody was surprised to see him  but no one could dare to ask  him about anything. They were talking about the weird looking man but not about Hilsa which he was carrying.</a:t>
            </a:r>
            <a:endParaRPr lang="en-US" sz="2000" dirty="0"/>
          </a:p>
        </p:txBody>
      </p:sp>
      <p:pic>
        <p:nvPicPr>
          <p:cNvPr id="4098" name="Picture 2" descr="C:\Users\home\Desktop\images (18).jpeg"/>
          <p:cNvPicPr>
            <a:picLocks noGrp="1" noChangeAspect="1" noChangeArrowheads="1"/>
          </p:cNvPicPr>
          <p:nvPr>
            <p:ph idx="1"/>
          </p:nvPr>
        </p:nvPicPr>
        <p:blipFill>
          <a:blip r:embed="rId2"/>
          <a:srcRect/>
          <a:stretch>
            <a:fillRect/>
          </a:stretch>
        </p:blipFill>
        <p:spPr bwMode="auto">
          <a:xfrm>
            <a:off x="533400" y="2438401"/>
            <a:ext cx="7467600" cy="4419599"/>
          </a:xfrm>
          <a:prstGeom prst="rect">
            <a:avLst/>
          </a:prstGeom>
          <a:solidFill>
            <a:schemeClr val="accent2">
              <a:lumMod val="60000"/>
              <a:lumOff val="40000"/>
            </a:schemeClr>
          </a:solidFill>
          <a:ln>
            <a:solidFill>
              <a:schemeClr val="accent3">
                <a:lumMod val="40000"/>
                <a:lumOff val="60000"/>
              </a:schemeClr>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ome\Desktop\images (8).jpeg"/>
          <p:cNvPicPr>
            <a:picLocks noGrp="1" noChangeAspect="1" noChangeArrowheads="1"/>
          </p:cNvPicPr>
          <p:nvPr>
            <p:ph idx="1"/>
          </p:nvPr>
        </p:nvPicPr>
        <p:blipFill>
          <a:blip r:embed="rId2"/>
          <a:srcRect/>
          <a:stretch>
            <a:fillRect/>
          </a:stretch>
        </p:blipFill>
        <p:spPr bwMode="auto">
          <a:xfrm>
            <a:off x="381000" y="2266950"/>
            <a:ext cx="7949884" cy="4591050"/>
          </a:xfrm>
          <a:prstGeom prst="rect">
            <a:avLst/>
          </a:prstGeom>
          <a:solidFill>
            <a:schemeClr val="accent2">
              <a:lumMod val="75000"/>
            </a:schemeClr>
          </a:solidFill>
          <a:ln>
            <a:solidFill>
              <a:schemeClr val="accent3">
                <a:lumMod val="50000"/>
              </a:schemeClr>
            </a:solidFill>
          </a:ln>
        </p:spPr>
      </p:pic>
      <p:sp>
        <p:nvSpPr>
          <p:cNvPr id="2" name="Title 1"/>
          <p:cNvSpPr>
            <a:spLocks noGrp="1"/>
          </p:cNvSpPr>
          <p:nvPr>
            <p:ph type="title"/>
          </p:nvPr>
        </p:nvSpPr>
        <p:spPr>
          <a:xfrm>
            <a:off x="533400" y="228600"/>
            <a:ext cx="8305800" cy="914400"/>
          </a:xfrm>
          <a:solidFill>
            <a:schemeClr val="bg2">
              <a:lumMod val="75000"/>
            </a:schemeClr>
          </a:solidFill>
          <a:ln>
            <a:solidFill>
              <a:schemeClr val="tx2">
                <a:lumMod val="60000"/>
                <a:lumOff val="40000"/>
              </a:schemeClr>
            </a:solidFill>
          </a:ln>
        </p:spPr>
        <p:txBody>
          <a:bodyPr>
            <a:noAutofit/>
          </a:bodyPr>
          <a:lstStyle/>
          <a:p>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a:t>
            </a:r>
            <a:br>
              <a:rPr lang="en-US" sz="2400" dirty="0" smtClean="0"/>
            </a:br>
            <a:r>
              <a:rPr lang="en-US" sz="2400" dirty="0" smtClean="0"/>
              <a:t/>
            </a:r>
            <a:br>
              <a:rPr lang="en-US" sz="2400" dirty="0" smtClean="0"/>
            </a:br>
            <a:r>
              <a:rPr lang="en-US" sz="2800" dirty="0" smtClean="0"/>
              <a:t> 	Gopal  goes towards the palace </a:t>
            </a:r>
            <a:r>
              <a:rPr lang="en-US" sz="2400" dirty="0" smtClean="0"/>
              <a:t/>
            </a:r>
            <a:br>
              <a:rPr lang="en-US" sz="2400" dirty="0" smtClean="0"/>
            </a:br>
            <a:r>
              <a:rPr lang="en-US" sz="2000" dirty="0" smtClean="0"/>
              <a:t>On the way to palace, people looked at him. Some believed that he was a mad man  yet some thought that he was a mystic. Soon he reached to the palace gate.</a:t>
            </a:r>
            <a:r>
              <a:rPr lang="en-US" sz="2400" dirty="0" smtClean="0"/>
              <a:t/>
            </a:r>
            <a:br>
              <a:rPr lang="en-US" sz="2400" dirty="0" smtClean="0"/>
            </a:br>
            <a:r>
              <a:rPr lang="en-US"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ome\Desktop\images (19).jpeg"/>
          <p:cNvPicPr>
            <a:picLocks noGrp="1" noChangeAspect="1" noChangeArrowheads="1"/>
          </p:cNvPicPr>
          <p:nvPr>
            <p:ph idx="1"/>
          </p:nvPr>
        </p:nvPicPr>
        <p:blipFill>
          <a:blip r:embed="rId2"/>
          <a:srcRect/>
          <a:stretch>
            <a:fillRect/>
          </a:stretch>
        </p:blipFill>
        <p:spPr bwMode="auto">
          <a:xfrm>
            <a:off x="304800" y="2971800"/>
            <a:ext cx="7239000" cy="3505200"/>
          </a:xfrm>
          <a:prstGeom prst="rect">
            <a:avLst/>
          </a:prstGeom>
          <a:noFill/>
        </p:spPr>
      </p:pic>
      <p:sp>
        <p:nvSpPr>
          <p:cNvPr id="2" name="Title 1"/>
          <p:cNvSpPr>
            <a:spLocks noGrp="1"/>
          </p:cNvSpPr>
          <p:nvPr>
            <p:ph type="title"/>
          </p:nvPr>
        </p:nvSpPr>
        <p:spPr>
          <a:xfrm>
            <a:off x="762000" y="274638"/>
            <a:ext cx="7924800" cy="792162"/>
          </a:xfrm>
          <a:solidFill>
            <a:schemeClr val="accent3">
              <a:lumMod val="60000"/>
              <a:lumOff val="40000"/>
            </a:schemeClr>
          </a:solidFill>
          <a:ln>
            <a:solidFill>
              <a:schemeClr val="accent3">
                <a:lumMod val="75000"/>
              </a:schemeClr>
            </a:solidFill>
          </a:ln>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sz="4400" dirty="0" smtClean="0"/>
              <a:t> 		</a:t>
            </a:r>
            <a:r>
              <a:rPr lang="en-US" sz="3100" dirty="0" smtClean="0"/>
              <a:t>Guards Stop Gopal </a:t>
            </a:r>
            <a:r>
              <a:rPr lang="en-US" dirty="0" smtClean="0"/>
              <a:t/>
            </a:r>
            <a:br>
              <a:rPr lang="en-US" dirty="0" smtClean="0"/>
            </a:br>
            <a:r>
              <a:rPr lang="en-US" dirty="0" smtClean="0"/>
              <a:t/>
            </a:r>
            <a:br>
              <a:rPr lang="en-US" dirty="0" smtClean="0"/>
            </a:br>
            <a:r>
              <a:rPr lang="en-US" sz="2700" dirty="0" smtClean="0"/>
              <a:t> </a:t>
            </a:r>
            <a:r>
              <a:rPr lang="en-US" sz="2700" dirty="0" err="1" smtClean="0"/>
              <a:t>Gopal</a:t>
            </a:r>
            <a:r>
              <a:rPr lang="en-US" sz="2700" dirty="0" smtClean="0"/>
              <a:t> reached to the palace gate but he was stopped by the </a:t>
            </a:r>
            <a:r>
              <a:rPr lang="en-US" sz="2700" dirty="0" err="1" smtClean="0"/>
              <a:t>guards.He</a:t>
            </a:r>
            <a:r>
              <a:rPr lang="en-US" sz="2700" dirty="0" smtClean="0"/>
              <a:t> requested them to allow him to enter the gate but they refused.</a:t>
            </a:r>
            <a:r>
              <a:rPr lang="en-US" dirty="0" smtClean="0"/>
              <a:t/>
            </a:r>
            <a:br>
              <a:rPr lang="en-US" dirty="0" smtClean="0"/>
            </a:br>
            <a:r>
              <a:rPr lang="en-US" dirty="0"/>
              <a:t/>
            </a:r>
            <a:br>
              <a:rPr lang="en-US" dirty="0"/>
            </a:b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229600" cy="1066800"/>
          </a:xfrm>
          <a:solidFill>
            <a:schemeClr val="bg2">
              <a:lumMod val="50000"/>
            </a:schemeClr>
          </a:solidFill>
          <a:ln>
            <a:solidFill>
              <a:schemeClr val="bg2">
                <a:lumMod val="50000"/>
              </a:schemeClr>
            </a:solidFill>
          </a:ln>
        </p:spPr>
        <p:txBody>
          <a:bodyPr>
            <a:normAutofit fontScale="90000"/>
          </a:bodyPr>
          <a:lstStyle/>
          <a:p>
            <a:r>
              <a:rPr lang="en-US" dirty="0" smtClean="0"/>
              <a:t/>
            </a:r>
            <a:br>
              <a:rPr lang="en-US" dirty="0" smtClean="0"/>
            </a:br>
            <a:r>
              <a:rPr lang="en-US" dirty="0" smtClean="0"/>
              <a:t/>
            </a:r>
            <a:br>
              <a:rPr lang="en-US" dirty="0" smtClean="0"/>
            </a:br>
            <a:r>
              <a:rPr lang="en-US" dirty="0" smtClean="0"/>
              <a:t>	</a:t>
            </a:r>
            <a:r>
              <a:rPr lang="en-US" sz="3100" dirty="0" smtClean="0"/>
              <a:t>Gopal begins to dance and sing</a:t>
            </a:r>
            <a:br>
              <a:rPr lang="en-US" sz="3100" dirty="0" smtClean="0"/>
            </a:br>
            <a:r>
              <a:rPr lang="en-US" dirty="0" smtClean="0"/>
              <a:t/>
            </a:r>
            <a:br>
              <a:rPr lang="en-US" dirty="0" smtClean="0"/>
            </a:br>
            <a:r>
              <a:rPr lang="en-US" sz="2700" dirty="0" smtClean="0"/>
              <a:t>Being stopped at the gate, Gopal started dancing and singing </a:t>
            </a:r>
            <a:r>
              <a:rPr lang="en-US" sz="2700" dirty="0" err="1" smtClean="0"/>
              <a:t>loudly.He</a:t>
            </a:r>
            <a:r>
              <a:rPr lang="en-US" sz="2700" dirty="0" smtClean="0"/>
              <a:t> did so to catch the attention of the king.</a:t>
            </a:r>
            <a:endParaRPr lang="en-US" sz="2700" dirty="0"/>
          </a:p>
        </p:txBody>
      </p:sp>
      <p:pic>
        <p:nvPicPr>
          <p:cNvPr id="1026" name="Picture 2" descr="C:\Users\home\Desktop\images (9).jpeg"/>
          <p:cNvPicPr>
            <a:picLocks noGrp="1" noChangeAspect="1" noChangeArrowheads="1"/>
          </p:cNvPicPr>
          <p:nvPr>
            <p:ph idx="1"/>
          </p:nvPr>
        </p:nvPicPr>
        <p:blipFill>
          <a:blip r:embed="rId2"/>
          <a:srcRect/>
          <a:stretch>
            <a:fillRect/>
          </a:stretch>
        </p:blipFill>
        <p:spPr bwMode="auto">
          <a:xfrm>
            <a:off x="762000" y="2481229"/>
            <a:ext cx="7848600" cy="408671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57200"/>
            <a:ext cx="7772400" cy="457200"/>
          </a:xfrm>
          <a:solidFill>
            <a:schemeClr val="accent2">
              <a:lumMod val="40000"/>
              <a:lumOff val="60000"/>
            </a:schemeClr>
          </a:solidFill>
          <a:ln>
            <a:solidFill>
              <a:schemeClr val="accent4">
                <a:lumMod val="75000"/>
              </a:schemeClr>
            </a:solidFill>
          </a:ln>
        </p:spPr>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The King allows Gopal to enter the palace</a:t>
            </a:r>
            <a:br>
              <a:rPr lang="en-US" sz="2800" dirty="0" smtClean="0"/>
            </a:br>
            <a:r>
              <a:rPr lang="en-US" sz="2800" dirty="0" smtClean="0"/>
              <a:t/>
            </a:r>
            <a:br>
              <a:rPr lang="en-US" sz="2800" dirty="0" smtClean="0"/>
            </a:br>
            <a:r>
              <a:rPr lang="en-US" sz="2200" dirty="0" smtClean="0"/>
              <a:t>After  hearing the commotion happening outside, the king asked the guards to send the man inside the palace. </a:t>
            </a:r>
            <a:r>
              <a:rPr lang="en-US" sz="2200" dirty="0" err="1" smtClean="0"/>
              <a:t>Gopal</a:t>
            </a:r>
            <a:r>
              <a:rPr lang="en-US" sz="2200" dirty="0" smtClean="0"/>
              <a:t> was brought before the king. All the courtiers including the king were shocked to see Gopal in that get up and nobody noticed the Hilsa fish which Gopal brought to the palace.</a:t>
            </a:r>
            <a:endParaRPr lang="en-US" sz="2200" dirty="0"/>
          </a:p>
        </p:txBody>
      </p:sp>
      <p:pic>
        <p:nvPicPr>
          <p:cNvPr id="2050" name="Picture 2" descr="C:\Users\home\Desktop\images (5).jpeg"/>
          <p:cNvPicPr>
            <a:picLocks noGrp="1" noChangeAspect="1" noChangeArrowheads="1"/>
          </p:cNvPicPr>
          <p:nvPr>
            <p:ph idx="1"/>
          </p:nvPr>
        </p:nvPicPr>
        <p:blipFill>
          <a:blip r:embed="rId2"/>
          <a:srcRect/>
          <a:stretch>
            <a:fillRect/>
          </a:stretch>
        </p:blipFill>
        <p:spPr bwMode="auto">
          <a:xfrm>
            <a:off x="762000" y="2819400"/>
            <a:ext cx="8001000" cy="3657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148</TotalTime>
  <Words>90</Words>
  <Application>Microsoft Office PowerPoint</Application>
  <PresentationFormat>On-screen Show (4:3)</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Module : 2/2</vt:lpstr>
      <vt:lpstr>Recaptulation:</vt:lpstr>
      <vt:lpstr>       Gopal’s wife Reaction   Gopal’s wife got worried to see him dressed in disgraceful manner.she thought that her husband has gone out of mind.  She tried to stop him but Gopal went out of the house.</vt:lpstr>
      <vt:lpstr>  Gopal Goes to Market .</vt:lpstr>
      <vt:lpstr>     Gopal buys the Hilsa   Gopal brought the Hilsa fish and started walking towards the palace. Everybody was surprised to see him  but no one could dare to ask  him about anything. They were talking about the weird looking man but not about Hilsa which he was carrying.</vt:lpstr>
      <vt:lpstr>   .    Gopal  goes towards the palace  On the way to palace, people looked at him. Some believed that he was a mad man  yet some thought that he was a mystic. Soon he reached to the palace gate.  </vt:lpstr>
      <vt:lpstr>        Guards Stop Gopal    Gopal reached to the palace gate but he was stopped by the guards.He requested them to allow him to enter the gate but they refused.  </vt:lpstr>
      <vt:lpstr>   Gopal begins to dance and sing  Being stopped at the gate, Gopal started dancing and singing loudly.He did so to catch the attention of the king.</vt:lpstr>
      <vt:lpstr>     The King allows Gopal to enter the palace  After  hearing the commotion happening outside, the king asked the guards to send the man inside the palace. Gopal was brought before the king. All the courtiers including the king were shocked to see Gopal in that get up and nobody noticed the Hilsa fish which Gopal brought to the palace.</vt:lpstr>
      <vt:lpstr>     Gopal wins the challenge The king finally remembered the challenge he had thrown to Gopal. He was very happy that Gopal had achieved the impossible task.Gopal won the heart of the king and proved that he was a brilliant courtier.</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 2/2</dc:title>
  <dc:creator>home</dc:creator>
  <cp:lastModifiedBy>home</cp:lastModifiedBy>
  <cp:revision>48</cp:revision>
  <dcterms:created xsi:type="dcterms:W3CDTF">2011-04-21T20:36:57Z</dcterms:created>
  <dcterms:modified xsi:type="dcterms:W3CDTF">2011-05-01T03:58:40Z</dcterms:modified>
</cp:coreProperties>
</file>